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4" r:id="rId16"/>
    <p:sldId id="273" r:id="rId17"/>
    <p:sldId id="280" r:id="rId18"/>
    <p:sldId id="272" r:id="rId19"/>
    <p:sldId id="275" r:id="rId20"/>
    <p:sldId id="276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3399"/>
    <a:srgbClr val="333300"/>
    <a:srgbClr val="CC66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1106" y="764704"/>
            <a:ext cx="777686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 r="-100000" b="-1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Интерактивная  доска, как универсальный инструмент при проведении непосредственно – образовательной деятельности в детском </a:t>
            </a:r>
            <a:r>
              <a:rPr lang="ru-RU" sz="4400" b="1" dirty="0" smtClean="0">
                <a:gradFill flip="none"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  <a:tileRect r="-100000" b="-1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саду  </a:t>
            </a:r>
            <a:endParaRPr lang="ru-RU" sz="4400" dirty="0">
              <a:gradFill flip="none"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  <a:tileRect r="-100000" b="-1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83404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фото\DSC008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фото\DSC008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фото\DSC008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esktop\фото\DSC008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DSC00823.JPG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черниговка\Desktop\DSC008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48722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черниговка\Desktop\DSC008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194539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DSC00829.JPG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черниговка\Desktop\DSC008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черниговка\Desktop\DSC008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154153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88640"/>
            <a:ext cx="8568952" cy="523220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 err="1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Цель</a:t>
            </a:r>
            <a:r>
              <a:rPr lang="ru-RU" sz="88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</a:p>
          <a:p>
            <a:endParaRPr lang="ru-RU" sz="2800" spc="50" dirty="0" smtClean="0">
              <a:ln w="11430"/>
              <a:solidFill>
                <a:srgbClr val="0066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ru-RU" sz="4000" b="1" spc="50" dirty="0" smtClean="0">
                <a:ln w="11430"/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905"/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Использование информационно-коммуникативных технологий в воспитательно-образовательном процессе в дошкольной образовательной  организации.</a:t>
            </a: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черниговка\Desktop\DSC008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3411290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0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</a:rPr>
              <a:t>Выводы:</a:t>
            </a:r>
            <a:r>
              <a:rPr lang="ru-RU" sz="6600" dirty="0" smtClean="0"/>
              <a:t>  </a:t>
            </a:r>
            <a:endParaRPr lang="ru-RU" sz="6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информационно-коммуникативных технологий в </a:t>
            </a:r>
            <a:r>
              <a:rPr lang="ru-RU" sz="2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дошкольном </a:t>
            </a:r>
            <a:r>
              <a:rPr lang="ru-RU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учреждении являются обогащающим и преобразующим фактором развивающей предметной среды.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 </a:t>
            </a:r>
            <a:r>
              <a:rPr lang="ru-RU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интерактивное оборудование может быть использовано  в работе с детьми старшего дошкольного возраста при безусловном соблюдении физиолого-гигиенических, психолого-педагогических </a:t>
            </a:r>
            <a:r>
              <a:rPr lang="ru-RU" sz="2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,ограничительных </a:t>
            </a:r>
            <a:r>
              <a:rPr lang="ru-RU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разрешающих </a:t>
            </a:r>
            <a:r>
              <a:rPr lang="ru-RU" sz="2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нормах </a:t>
            </a:r>
            <a:r>
              <a:rPr lang="ru-RU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рекомендациях.</a:t>
            </a:r>
            <a:endParaRPr lang="ru-RU" sz="24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</a:t>
            </a:r>
            <a:r>
              <a:rPr lang="ru-RU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компьютерные </a:t>
            </a:r>
            <a:r>
              <a:rPr lang="ru-RU" sz="2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игровые, </a:t>
            </a:r>
            <a:r>
              <a:rPr lang="ru-RU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и обучающие программы, адекватные психическим и психофизиологическим возможностям ребенка.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вводить современные информационные технологии в систему образовательного процесса детского сада, т.е. стремиться к органическому сочетанию традиционных и компьютерных средств развития личности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6788059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>
              <a:buNone/>
            </a:pPr>
            <a:r>
              <a:rPr lang="en-US" sz="5200" b="1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114300">
                    <a:prstClr val="black"/>
                  </a:innerShdw>
                </a:effectLst>
              </a:rPr>
              <a:t>Задачи</a:t>
            </a:r>
            <a:r>
              <a:rPr lang="ru-RU" sz="52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effectLst>
                  <a:innerShdw blurRad="114300">
                    <a:prstClr val="black"/>
                  </a:innerShdw>
                </a:effectLst>
              </a:rPr>
              <a:t>:</a:t>
            </a:r>
            <a:endParaRPr lang="ru-RU" sz="5200" dirty="0" smtClean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effectLst>
                <a:innerShdw blurRad="114300">
                  <a:prstClr val="black"/>
                </a:innerShdw>
              </a:effectLst>
            </a:endParaRPr>
          </a:p>
          <a:p>
            <a:pPr lvl="0"/>
            <a:r>
              <a:rPr lang="ru-RU" b="1" dirty="0" smtClean="0">
                <a:ln w="1905"/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Развивать умение детей ориентироваться в информационных потоках окружающего мира, овладевать практическими способами работы с информацией.</a:t>
            </a:r>
          </a:p>
          <a:p>
            <a:pPr lvl="0"/>
            <a:r>
              <a:rPr lang="ru-RU" b="1" dirty="0" smtClean="0">
                <a:ln w="1905"/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Развивать воображение и творческие способности,  элементы наглядно-образного и теоретического мышления.</a:t>
            </a:r>
          </a:p>
          <a:p>
            <a:pPr lvl="0"/>
            <a:r>
              <a:rPr lang="ru-RU" b="1" dirty="0" smtClean="0">
                <a:ln w="1905"/>
                <a:gradFill flip="none" rotWithShape="1">
                  <a:gsLst>
                    <a:gs pos="0">
                      <a:srgbClr val="0070C0">
                        <a:shade val="30000"/>
                        <a:satMod val="115000"/>
                      </a:srgbClr>
                    </a:gs>
                    <a:gs pos="50000">
                      <a:srgbClr val="0070C0">
                        <a:shade val="67500"/>
                        <a:satMod val="115000"/>
                      </a:srgbClr>
                    </a:gs>
                    <a:gs pos="100000">
                      <a:srgbClr val="0070C0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Увеличить эффективность непосредственно – образовательной деятельности  детей.</a:t>
            </a:r>
          </a:p>
          <a:p>
            <a:endParaRPr lang="ru-RU" dirty="0">
              <a:effectLst>
                <a:innerShdw blurRad="114300">
                  <a:prstClr val="black"/>
                </a:inn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500" b="1" dirty="0">
                <a:solidFill>
                  <a:srgbClr val="003399"/>
                </a:solidFill>
              </a:rPr>
              <a:t>дети легче усваивают понятия формы, цвета и величины, глубже постигают понятия числа и множества; 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500" b="1" dirty="0">
                <a:solidFill>
                  <a:srgbClr val="003399"/>
                </a:solidFill>
              </a:rPr>
              <a:t>быстрее возникает умение ориентироваться на плоскости и в пространстве;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2500" b="1" dirty="0" err="1">
                <a:solidFill>
                  <a:srgbClr val="003399"/>
                </a:solidFill>
              </a:rPr>
              <a:t>тренируется</a:t>
            </a:r>
            <a:r>
              <a:rPr lang="en-US" sz="2500" b="1" dirty="0">
                <a:solidFill>
                  <a:srgbClr val="003399"/>
                </a:solidFill>
              </a:rPr>
              <a:t> </a:t>
            </a:r>
            <a:r>
              <a:rPr lang="ru-RU" sz="2500" b="1" dirty="0" smtClean="0">
                <a:solidFill>
                  <a:srgbClr val="003399"/>
                </a:solidFill>
              </a:rPr>
              <a:t> </a:t>
            </a:r>
            <a:r>
              <a:rPr lang="en-US" sz="2500" b="1" dirty="0" err="1" smtClean="0">
                <a:solidFill>
                  <a:srgbClr val="003399"/>
                </a:solidFill>
              </a:rPr>
              <a:t>внимание</a:t>
            </a:r>
            <a:r>
              <a:rPr lang="en-US" sz="2500" b="1" dirty="0" smtClean="0">
                <a:solidFill>
                  <a:srgbClr val="003399"/>
                </a:solidFill>
              </a:rPr>
              <a:t> </a:t>
            </a:r>
            <a:r>
              <a:rPr lang="en-US" sz="2500" b="1" dirty="0">
                <a:solidFill>
                  <a:srgbClr val="003399"/>
                </a:solidFill>
              </a:rPr>
              <a:t>и </a:t>
            </a:r>
            <a:r>
              <a:rPr lang="en-US" sz="2500" b="1" dirty="0" err="1">
                <a:solidFill>
                  <a:srgbClr val="003399"/>
                </a:solidFill>
              </a:rPr>
              <a:t>память</a:t>
            </a:r>
            <a:r>
              <a:rPr lang="en-US" sz="2500" b="1" dirty="0">
                <a:solidFill>
                  <a:srgbClr val="003399"/>
                </a:solidFill>
              </a:rPr>
              <a:t>;</a:t>
            </a:r>
            <a:endParaRPr lang="ru-RU" sz="2500" b="1" dirty="0">
              <a:solidFill>
                <a:srgbClr val="003399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500" b="1" dirty="0">
                <a:solidFill>
                  <a:srgbClr val="003399"/>
                </a:solidFill>
              </a:rPr>
              <a:t>раньше овладевают чтением и письмом;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2500" b="1" dirty="0" err="1">
                <a:solidFill>
                  <a:srgbClr val="003399"/>
                </a:solidFill>
              </a:rPr>
              <a:t>активно</a:t>
            </a:r>
            <a:r>
              <a:rPr lang="en-US" sz="2500" b="1" dirty="0">
                <a:solidFill>
                  <a:srgbClr val="003399"/>
                </a:solidFill>
              </a:rPr>
              <a:t> </a:t>
            </a:r>
            <a:r>
              <a:rPr lang="en-US" sz="2500" b="1" dirty="0" err="1">
                <a:solidFill>
                  <a:srgbClr val="003399"/>
                </a:solidFill>
              </a:rPr>
              <a:t>пополняется</a:t>
            </a:r>
            <a:r>
              <a:rPr lang="en-US" sz="2500" b="1" dirty="0">
                <a:solidFill>
                  <a:srgbClr val="003399"/>
                </a:solidFill>
              </a:rPr>
              <a:t> </a:t>
            </a:r>
            <a:r>
              <a:rPr lang="en-US" sz="2500" b="1" dirty="0" err="1">
                <a:solidFill>
                  <a:srgbClr val="003399"/>
                </a:solidFill>
              </a:rPr>
              <a:t>словарный</a:t>
            </a:r>
            <a:r>
              <a:rPr lang="en-US" sz="2500" b="1" dirty="0">
                <a:solidFill>
                  <a:srgbClr val="003399"/>
                </a:solidFill>
              </a:rPr>
              <a:t> </a:t>
            </a:r>
            <a:r>
              <a:rPr lang="en-US" sz="2500" b="1" dirty="0" err="1">
                <a:solidFill>
                  <a:srgbClr val="003399"/>
                </a:solidFill>
              </a:rPr>
              <a:t>запас</a:t>
            </a:r>
            <a:r>
              <a:rPr lang="en-US" sz="2500" b="1" dirty="0">
                <a:solidFill>
                  <a:srgbClr val="003399"/>
                </a:solidFill>
              </a:rPr>
              <a:t>; </a:t>
            </a:r>
            <a:endParaRPr lang="ru-RU" sz="2500" b="1" dirty="0">
              <a:solidFill>
                <a:srgbClr val="003399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500" b="1" dirty="0">
                <a:solidFill>
                  <a:srgbClr val="003399"/>
                </a:solidFill>
              </a:rPr>
              <a:t>учатся планировать, выстраивать логику элемента конкретных событий;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2500" b="1" dirty="0" err="1">
                <a:solidFill>
                  <a:srgbClr val="003399"/>
                </a:solidFill>
              </a:rPr>
              <a:t>развивается</a:t>
            </a:r>
            <a:r>
              <a:rPr lang="en-US" sz="2500" b="1" dirty="0">
                <a:solidFill>
                  <a:srgbClr val="003399"/>
                </a:solidFill>
              </a:rPr>
              <a:t> </a:t>
            </a:r>
            <a:r>
              <a:rPr lang="en-US" sz="2500" b="1" dirty="0" err="1">
                <a:solidFill>
                  <a:srgbClr val="003399"/>
                </a:solidFill>
              </a:rPr>
              <a:t>мелкая</a:t>
            </a:r>
            <a:r>
              <a:rPr lang="en-US" sz="2500" b="1" dirty="0">
                <a:solidFill>
                  <a:srgbClr val="003399"/>
                </a:solidFill>
              </a:rPr>
              <a:t> </a:t>
            </a:r>
            <a:r>
              <a:rPr lang="en-US" sz="2500" b="1" dirty="0" err="1">
                <a:solidFill>
                  <a:srgbClr val="003399"/>
                </a:solidFill>
              </a:rPr>
              <a:t>моторика</a:t>
            </a:r>
            <a:r>
              <a:rPr lang="en-US" sz="2500" b="1" dirty="0">
                <a:solidFill>
                  <a:srgbClr val="003399"/>
                </a:solidFill>
              </a:rPr>
              <a:t>; </a:t>
            </a:r>
            <a:endParaRPr lang="ru-RU" sz="2500" b="1" dirty="0">
              <a:solidFill>
                <a:srgbClr val="003399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500" b="1" dirty="0">
                <a:solidFill>
                  <a:srgbClr val="003399"/>
                </a:solidFill>
              </a:rPr>
              <a:t>формируется тончайшая координация движений глаз;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sz="2500" b="1" dirty="0" err="1">
                <a:solidFill>
                  <a:srgbClr val="003399"/>
                </a:solidFill>
              </a:rPr>
              <a:t>воспитывается</a:t>
            </a:r>
            <a:r>
              <a:rPr lang="en-US" sz="2500" b="1" dirty="0">
                <a:solidFill>
                  <a:srgbClr val="003399"/>
                </a:solidFill>
              </a:rPr>
              <a:t> </a:t>
            </a:r>
            <a:r>
              <a:rPr lang="en-US" sz="2500" b="1" dirty="0" err="1">
                <a:solidFill>
                  <a:srgbClr val="003399"/>
                </a:solidFill>
              </a:rPr>
              <a:t>целеустремлённость</a:t>
            </a:r>
            <a:r>
              <a:rPr lang="en-US" sz="2500" b="1" dirty="0">
                <a:solidFill>
                  <a:srgbClr val="003399"/>
                </a:solidFill>
              </a:rPr>
              <a:t> и </a:t>
            </a:r>
            <a:r>
              <a:rPr lang="en-US" sz="2500" b="1" dirty="0" err="1">
                <a:solidFill>
                  <a:srgbClr val="003399"/>
                </a:solidFill>
              </a:rPr>
              <a:t>сосредоточенность</a:t>
            </a:r>
            <a:r>
              <a:rPr lang="en-US" sz="2500" b="1" dirty="0">
                <a:solidFill>
                  <a:srgbClr val="003399"/>
                </a:solidFill>
              </a:rPr>
              <a:t>; </a:t>
            </a:r>
            <a:endParaRPr lang="ru-RU" sz="2500" b="1" dirty="0">
              <a:solidFill>
                <a:srgbClr val="003399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500" b="1" dirty="0">
                <a:solidFill>
                  <a:srgbClr val="003399"/>
                </a:solidFill>
              </a:rPr>
              <a:t>развивается воображение и творческие способности;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500" b="1" dirty="0">
                <a:solidFill>
                  <a:srgbClr val="003399"/>
                </a:solidFill>
              </a:rPr>
              <a:t>развиваются элементы наглядно-образного и теоретического мышления;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500" b="1" dirty="0">
                <a:solidFill>
                  <a:srgbClr val="003399"/>
                </a:solidFill>
              </a:rPr>
              <a:t>развивается способность к прогнозированию результата действий.</a:t>
            </a:r>
          </a:p>
        </p:txBody>
      </p:sp>
    </p:spTree>
    <p:extLst>
      <p:ext uri="{BB962C8B-B14F-4D97-AF65-F5344CB8AC3E}">
        <p14:creationId xmlns:p14="http://schemas.microsoft.com/office/powerpoint/2010/main" val="3052591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a1541.phobos.apple.com/us/r1000/084/Purple2/v4/c4/0e/b8/c40eb842-6965-83d9-9feb-52f2e5dec047/mzl.zmtctvft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3059832" y="2420888"/>
            <a:ext cx="2736304" cy="2736304"/>
          </a:xfrm>
          <a:prstGeom prst="rect">
            <a:avLst/>
          </a:prstGeom>
          <a:noFill/>
        </p:spPr>
      </p:pic>
      <p:pic>
        <p:nvPicPr>
          <p:cNvPr id="18436" name="Picture 4" descr="http://www.sovenok-baby.ru/14_Lekoteka/2_3/14_Teremok/1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23528" y="188640"/>
            <a:ext cx="1800200" cy="1641496"/>
          </a:xfrm>
          <a:prstGeom prst="rect">
            <a:avLst/>
          </a:prstGeom>
          <a:noFill/>
        </p:spPr>
      </p:pic>
      <p:pic>
        <p:nvPicPr>
          <p:cNvPr id="18437" name="Picture 5" descr="C:\Users\user\Desktop\terem-teremok_1.jpg"/>
          <p:cNvPicPr>
            <a:picLocks noChangeAspect="1" noChangeArrowheads="1"/>
          </p:cNvPicPr>
          <p:nvPr/>
        </p:nvPicPr>
        <p:blipFill>
          <a:blip r:embed="rId4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3491880" y="260648"/>
            <a:ext cx="1944216" cy="1584175"/>
          </a:xfrm>
          <a:prstGeom prst="rect">
            <a:avLst/>
          </a:prstGeom>
          <a:noFill/>
        </p:spPr>
      </p:pic>
      <p:pic>
        <p:nvPicPr>
          <p:cNvPr id="18439" name="Picture 7" descr="http://www.maam.ru/images/users/photos/medium/1f237a33fd309a080d573ff9b1df4fa7.jpg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7092280" y="195052"/>
            <a:ext cx="1728192" cy="1574330"/>
          </a:xfrm>
          <a:prstGeom prst="rect">
            <a:avLst/>
          </a:prstGeom>
          <a:noFill/>
        </p:spPr>
      </p:pic>
      <p:pic>
        <p:nvPicPr>
          <p:cNvPr id="18442" name="Picture 10" descr="C:\Users\user\Desktop\заяц.jpg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179512" y="2492897"/>
            <a:ext cx="1955919" cy="2016223"/>
          </a:xfrm>
          <a:prstGeom prst="rect">
            <a:avLst/>
          </a:prstGeom>
          <a:noFill/>
        </p:spPr>
      </p:pic>
      <p:pic>
        <p:nvPicPr>
          <p:cNvPr id="18443" name="Picture 11" descr="C:\Users\user\Desktop\лиса.jpg"/>
          <p:cNvPicPr>
            <a:picLocks noChangeAspect="1" noChangeArrowheads="1"/>
          </p:cNvPicPr>
          <p:nvPr/>
        </p:nvPicPr>
        <p:blipFill>
          <a:blip r:embed="rId7" cstate="print">
            <a:lum/>
          </a:blip>
          <a:srcRect/>
          <a:stretch>
            <a:fillRect/>
          </a:stretch>
        </p:blipFill>
        <p:spPr bwMode="auto">
          <a:xfrm>
            <a:off x="6804248" y="2492896"/>
            <a:ext cx="2016224" cy="2033408"/>
          </a:xfrm>
          <a:prstGeom prst="rect">
            <a:avLst/>
          </a:prstGeom>
          <a:noFill/>
        </p:spPr>
      </p:pic>
      <p:pic>
        <p:nvPicPr>
          <p:cNvPr id="18444" name="Picture 12" descr="C:\Users\user\Desktop\волк.jpg"/>
          <p:cNvPicPr>
            <a:picLocks noChangeAspect="1" noChangeArrowheads="1"/>
          </p:cNvPicPr>
          <p:nvPr/>
        </p:nvPicPr>
        <p:blipFill>
          <a:blip r:embed="rId8" cstate="print">
            <a:lum/>
          </a:blip>
          <a:srcRect/>
          <a:stretch>
            <a:fillRect/>
          </a:stretch>
        </p:blipFill>
        <p:spPr bwMode="auto">
          <a:xfrm>
            <a:off x="179511" y="4990942"/>
            <a:ext cx="2110843" cy="1606410"/>
          </a:xfrm>
          <a:prstGeom prst="rect">
            <a:avLst/>
          </a:prstGeom>
          <a:noFill/>
        </p:spPr>
      </p:pic>
      <p:pic>
        <p:nvPicPr>
          <p:cNvPr id="18445" name="Picture 13" descr="C:\Users\user\Desktop\img14.jpg"/>
          <p:cNvPicPr>
            <a:picLocks noChangeAspect="1" noChangeArrowheads="1"/>
          </p:cNvPicPr>
          <p:nvPr/>
        </p:nvPicPr>
        <p:blipFill>
          <a:blip r:embed="rId9" cstate="print">
            <a:lum/>
          </a:blip>
          <a:srcRect/>
          <a:stretch>
            <a:fillRect/>
          </a:stretch>
        </p:blipFill>
        <p:spPr bwMode="auto">
          <a:xfrm>
            <a:off x="6732240" y="4928920"/>
            <a:ext cx="2016224" cy="16733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54455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фото\DSC007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user\Desktop\фото\DSC007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фото\DSC007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фото\DSC008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243</Words>
  <Application>Microsoft Office PowerPoint</Application>
  <PresentationFormat>Экран (4:3)</PresentationFormat>
  <Paragraphs>25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черниговка</dc:creator>
  <cp:lastModifiedBy>черниговка</cp:lastModifiedBy>
  <cp:revision>46</cp:revision>
  <dcterms:created xsi:type="dcterms:W3CDTF">2014-02-24T09:11:28Z</dcterms:created>
  <dcterms:modified xsi:type="dcterms:W3CDTF">2016-02-04T04:24:52Z</dcterms:modified>
</cp:coreProperties>
</file>